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comments/comment4.xml" ContentType="application/vnd.openxmlformats-officedocument.presentationml.comments+xml"/>
  <Override PartName="/ppt/comments/comment5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60" r:id="rId5"/>
    <p:sldId id="259" r:id="rId6"/>
    <p:sldId id="263" r:id="rId7"/>
    <p:sldId id="268" r:id="rId8"/>
    <p:sldId id="267" r:id="rId9"/>
    <p:sldId id="262" r:id="rId10"/>
    <p:sldId id="266" r:id="rId11"/>
    <p:sldId id="264" r:id="rId1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OME" initials="H" lastIdx="27" clrIdx="0">
    <p:extLst>
      <p:ext uri="{19B8F6BF-5375-455C-9EA6-DF929625EA0E}">
        <p15:presenceInfo xmlns:p15="http://schemas.microsoft.com/office/powerpoint/2012/main" userId="HOME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Стиль из темы 1 - акцент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B4B98B0-60AC-42C2-AFA5-B58CD77FA1E5}" styleName="Светлый стиль 1 — акцент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5326" autoAdjust="0"/>
  </p:normalViewPr>
  <p:slideViewPr>
    <p:cSldViewPr snapToGrid="0">
      <p:cViewPr varScale="1">
        <p:scale>
          <a:sx n="87" d="100"/>
          <a:sy n="87" d="100"/>
        </p:scale>
        <p:origin x="1368" y="82"/>
      </p:cViewPr>
      <p:guideLst/>
    </p:cSldViewPr>
  </p:slideViewPr>
  <p:outlineViewPr>
    <p:cViewPr>
      <p:scale>
        <a:sx n="100" d="100"/>
        <a:sy n="100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4-04-09T22:39:25.402" idx="22">
    <p:pos x="4621" y="1445"/>
    <p:text>пример кривой</p:text>
    <p:extLst>
      <p:ext uri="{C676402C-5697-4E1C-873F-D02D1690AC5C}">
        <p15:threadingInfo xmlns:p15="http://schemas.microsoft.com/office/powerpoint/2012/main" timeZoneBias="-180"/>
      </p:ext>
    </p:extLst>
  </p:cm>
  <p:cm authorId="1" dt="2024-04-10T06:06:03.308" idx="25">
    <p:pos x="6046" y="1332"/>
    <p:text>не понятно как связать</p:text>
    <p:extLst>
      <p:ext uri="{C676402C-5697-4E1C-873F-D02D1690AC5C}">
        <p15:threadingInfo xmlns:p15="http://schemas.microsoft.com/office/powerpoint/2012/main" timeZoneBias="-180"/>
      </p:ext>
    </p:extLst>
  </p:cm>
  <p:cm authorId="1" dt="2024-04-10T06:22:39.764" idx="26">
    <p:pos x="1609" y="3558"/>
    <p:text>убрать</p:text>
    <p:extLst>
      <p:ext uri="{C676402C-5697-4E1C-873F-D02D1690AC5C}">
        <p15:threadingInfo xmlns:p15="http://schemas.microsoft.com/office/powerpoint/2012/main" timeZoneBias="-18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4-04-03T00:35:09.782" idx="6">
    <p:pos x="1566" y="1567"/>
    <p:text>Прибор</p:text>
    <p:extLst>
      <p:ext uri="{C676402C-5697-4E1C-873F-D02D1690AC5C}">
        <p15:threadingInfo xmlns:p15="http://schemas.microsoft.com/office/powerpoint/2012/main" timeZoneBias="-18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4-04-03T00:15:58.593" idx="2">
    <p:pos x="3978" y="788"/>
    <p:text>Кривые MSD с производной</p:text>
    <p:extLst>
      <p:ext uri="{C676402C-5697-4E1C-873F-D02D1690AC5C}">
        <p15:threadingInfo xmlns:p15="http://schemas.microsoft.com/office/powerpoint/2012/main" timeZoneBias="-18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4-04-03T00:36:32.309" idx="8">
    <p:pos x="4364" y="903"/>
    <p:text>График нахождения радиусов</p:text>
    <p:extLst>
      <p:ext uri="{C676402C-5697-4E1C-873F-D02D1690AC5C}">
        <p15:threadingInfo xmlns:p15="http://schemas.microsoft.com/office/powerpoint/2012/main" timeZoneBias="-180"/>
      </p:ext>
    </p:extLst>
  </p:cm>
  <p:cm authorId="1" dt="2024-04-03T00:36:49.744" idx="9">
    <p:pos x="554" y="886"/>
    <p:text>Таблица или ее часть</p:text>
    <p:extLst>
      <p:ext uri="{C676402C-5697-4E1C-873F-D02D1690AC5C}">
        <p15:threadingInfo xmlns:p15="http://schemas.microsoft.com/office/powerpoint/2012/main" timeZoneBias="-180"/>
      </p:ext>
    </p:extLst>
  </p:cm>
  <p:cm authorId="1" dt="2024-04-03T00:37:09.286" idx="10">
    <p:pos x="697" y="3483"/>
    <p:text>ДАнные</p:text>
    <p:extLst>
      <p:ext uri="{C676402C-5697-4E1C-873F-D02D1690AC5C}">
        <p15:threadingInfo xmlns:p15="http://schemas.microsoft.com/office/powerpoint/2012/main" timeZoneBias="-180"/>
      </p:ext>
    </p:extLst>
  </p:cm>
  <p:cm authorId="1" dt="2024-04-03T00:43:13.024" idx="12">
    <p:pos x="4298" y="2398"/>
    <p:text>формула эйнштейна</p:text>
    <p:extLst>
      <p:ext uri="{C676402C-5697-4E1C-873F-D02D1690AC5C}">
        <p15:threadingInfo xmlns:p15="http://schemas.microsoft.com/office/powerpoint/2012/main" timeZoneBias="-18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4-04-08T20:24:07.706" idx="15">
    <p:pos x="4738" y="2329"/>
    <p:text>возможно удалить</p:text>
    <p:extLst>
      <p:ext uri="{C676402C-5697-4E1C-873F-D02D1690AC5C}">
        <p15:threadingInfo xmlns:p15="http://schemas.microsoft.com/office/powerpoint/2012/main" timeZoneBias="-180"/>
      </p:ext>
    </p:extLst>
  </p:cm>
</p:cmLst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image" Target="../media/image2.emf"/><Relationship Id="rId4" Type="http://schemas.openxmlformats.org/officeDocument/2006/relationships/image" Target="../media/image5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D8C92-61A2-47BB-AAD3-B7E35F26F47B}" type="datetimeFigureOut">
              <a:rPr lang="ru-RU" smtClean="0"/>
              <a:t>10.04.2024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19003-FD66-4EE2-B2FC-54CC186F223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630558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D8C92-61A2-47BB-AAD3-B7E35F26F47B}" type="datetimeFigureOut">
              <a:rPr lang="ru-RU" smtClean="0"/>
              <a:t>10.04.2024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19003-FD66-4EE2-B2FC-54CC186F223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577908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D8C92-61A2-47BB-AAD3-B7E35F26F47B}" type="datetimeFigureOut">
              <a:rPr lang="ru-RU" smtClean="0"/>
              <a:t>10.04.2024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19003-FD66-4EE2-B2FC-54CC186F223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530287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18255"/>
            <a:ext cx="9144000" cy="678431"/>
          </a:xfrm>
        </p:spPr>
        <p:txBody>
          <a:bodyPr>
            <a:normAutofit/>
          </a:bodyPr>
          <a:lstStyle>
            <a:lvl1pPr>
              <a:defRPr sz="28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" y="696687"/>
            <a:ext cx="9144001" cy="523385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D8C92-61A2-47BB-AAD3-B7E35F26F47B}" type="datetimeFigureOut">
              <a:rPr lang="ru-RU" smtClean="0"/>
              <a:t>10.04.2024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19003-FD66-4EE2-B2FC-54CC186F223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797325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D8C92-61A2-47BB-AAD3-B7E35F26F47B}" type="datetimeFigureOut">
              <a:rPr lang="ru-RU" smtClean="0"/>
              <a:t>10.04.2024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19003-FD66-4EE2-B2FC-54CC186F223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970140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D8C92-61A2-47BB-AAD3-B7E35F26F47B}" type="datetimeFigureOut">
              <a:rPr lang="ru-RU" smtClean="0"/>
              <a:t>10.04.2024</a:t>
            </a:fld>
            <a:endParaRPr lang="ru-R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19003-FD66-4EE2-B2FC-54CC186F223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471894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D8C92-61A2-47BB-AAD3-B7E35F26F47B}" type="datetimeFigureOut">
              <a:rPr lang="ru-RU" smtClean="0"/>
              <a:t>10.04.2024</a:t>
            </a:fld>
            <a:endParaRPr lang="ru-RU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19003-FD66-4EE2-B2FC-54CC186F223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16196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D8C92-61A2-47BB-AAD3-B7E35F26F47B}" type="datetimeFigureOut">
              <a:rPr lang="ru-RU" smtClean="0"/>
              <a:t>10.04.2024</a:t>
            </a:fld>
            <a:endParaRPr lang="ru-R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19003-FD66-4EE2-B2FC-54CC186F223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703639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D8C92-61A2-47BB-AAD3-B7E35F26F47B}" type="datetimeFigureOut">
              <a:rPr lang="ru-RU" smtClean="0"/>
              <a:t>10.04.2024</a:t>
            </a:fld>
            <a:endParaRPr lang="ru-RU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19003-FD66-4EE2-B2FC-54CC186F223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35218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D8C92-61A2-47BB-AAD3-B7E35F26F47B}" type="datetimeFigureOut">
              <a:rPr lang="ru-RU" smtClean="0"/>
              <a:t>10.04.2024</a:t>
            </a:fld>
            <a:endParaRPr lang="ru-R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19003-FD66-4EE2-B2FC-54CC186F223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374029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dirty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D8C92-61A2-47BB-AAD3-B7E35F26F47B}" type="datetimeFigureOut">
              <a:rPr lang="ru-RU" smtClean="0"/>
              <a:t>10.04.2024</a:t>
            </a:fld>
            <a:endParaRPr lang="ru-R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19003-FD66-4EE2-B2FC-54CC186F223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550509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4D8C92-61A2-47BB-AAD3-B7E35F26F47B}" type="datetimeFigureOut">
              <a:rPr lang="ru-RU" smtClean="0"/>
              <a:t>10.04.2024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C19003-FD66-4EE2-B2FC-54CC186F223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171464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e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.emf"/><Relationship Id="rId5" Type="http://schemas.openxmlformats.org/officeDocument/2006/relationships/oleObject" Target="../embeddings/oleObject2.bin"/><Relationship Id="rId10" Type="http://schemas.openxmlformats.org/officeDocument/2006/relationships/image" Target="../media/image5.emf"/><Relationship Id="rId4" Type="http://schemas.openxmlformats.org/officeDocument/2006/relationships/image" Target="../media/image2.emf"/><Relationship Id="rId9" Type="http://schemas.openxmlformats.org/officeDocument/2006/relationships/oleObject" Target="../embeddings/oleObject4.bin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comments" Target="../comments/comment1.xml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10" Type="http://schemas.openxmlformats.org/officeDocument/2006/relationships/image" Target="../media/image20.png"/><Relationship Id="rId4" Type="http://schemas.openxmlformats.org/officeDocument/2006/relationships/image" Target="../media/image18.png"/><Relationship Id="rId9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2.xml"/><Relationship Id="rId4" Type="http://schemas.openxmlformats.org/officeDocument/2006/relationships/image" Target="../media/image2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3.xm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B83B97E-F8CF-AE56-175D-5FC47D00C4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47"/>
          <a:stretch/>
        </p:blipFill>
        <p:spPr>
          <a:xfrm>
            <a:off x="-1527047" y="10"/>
            <a:ext cx="12191999" cy="685799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6A364A4-5B90-41AF-B606-DEA91C09CD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42672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endParaRPr lang="ru-RU" sz="5200" dirty="0">
              <a:solidFill>
                <a:srgbClr val="FFFFFF"/>
              </a:solidFill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887A046-6FD7-4CD2-824D-15DF7E6044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423949" y="4072044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endParaRPr lang="ru-RU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08916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8884037-424E-4D97-94F5-81D802630B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ПРАКТИЧЕСКАЯ ЧАСТЬ. СВОДНАЯ ТАБЛИЦА</a:t>
            </a:r>
          </a:p>
        </p:txBody>
      </p:sp>
    </p:spTree>
    <p:extLst>
      <p:ext uri="{BB962C8B-B14F-4D97-AF65-F5344CB8AC3E}">
        <p14:creationId xmlns:p14="http://schemas.microsoft.com/office/powerpoint/2010/main" val="12261287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53F252-85D4-4B68-9E9D-8C8E2D642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ВЫВОДЫ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5503574-4A9C-47A0-B5C7-81EEECC21F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696687"/>
            <a:ext cx="9144001" cy="4473190"/>
          </a:xfrm>
        </p:spPr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ru-RU" dirty="0"/>
              <a:t>Установлены динамические вязкости и плотности систем:</a:t>
            </a:r>
          </a:p>
          <a:p>
            <a:pPr marL="457200" lvl="1" indent="0">
              <a:buNone/>
            </a:pPr>
            <a:r>
              <a:rPr lang="ru-RU" dirty="0"/>
              <a:t>ОКМ-2, </a:t>
            </a:r>
            <a:r>
              <a:rPr lang="en-US" dirty="0"/>
              <a:t>PETA, DMEG</a:t>
            </a:r>
            <a:r>
              <a:rPr lang="ru-RU" dirty="0"/>
              <a:t> – бутонол-1</a:t>
            </a:r>
            <a:r>
              <a:rPr lang="en-US" dirty="0"/>
              <a:t> </a:t>
            </a:r>
            <a:endParaRPr lang="ru-RU" dirty="0"/>
          </a:p>
          <a:p>
            <a:pPr marL="457200" lvl="1" indent="0">
              <a:buNone/>
            </a:pPr>
            <a:r>
              <a:rPr lang="ru-RU" dirty="0"/>
              <a:t>при составах 0-20% по массе бутанола-1 и при температурах 15-40С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ru-RU" dirty="0"/>
              <a:t>Установлены зависимости вязкости от</a:t>
            </a:r>
            <a:r>
              <a:rPr lang="en-US" dirty="0"/>
              <a:t> </a:t>
            </a:r>
            <a:r>
              <a:rPr lang="ru-RU" dirty="0"/>
              <a:t>состава смесей и температуры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ru-RU" dirty="0"/>
              <a:t>Оценены коэффициенты диффузии при помощи молекулярной динамики</a:t>
            </a:r>
          </a:p>
          <a:p>
            <a:pPr>
              <a:buFont typeface="Wingdings" panose="05000000000000000000" pitchFamily="2" charset="2"/>
              <a:buChar char="q"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692206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CD721F5-BA7D-4D37-8819-0765373EA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ЦЕЛЬ РАБОТЫ 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56B9CE8-018B-4BD3-8E15-75A2A45B43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696687"/>
            <a:ext cx="9144000" cy="168075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dirty="0"/>
              <a:t>определение значений вязкости систем </a:t>
            </a:r>
            <a:br>
              <a:rPr lang="ru-RU" dirty="0"/>
            </a:br>
            <a:r>
              <a:rPr lang="ru-RU" b="1" i="1" dirty="0"/>
              <a:t>ОКМ-2, П</a:t>
            </a:r>
            <a:r>
              <a:rPr lang="en-US" b="1" i="1" dirty="0"/>
              <a:t>ETA, </a:t>
            </a:r>
            <a:r>
              <a:rPr lang="ru-RU" b="1" i="1" dirty="0"/>
              <a:t>ДМЭГ</a:t>
            </a:r>
            <a:r>
              <a:rPr lang="ru-RU" b="1" dirty="0"/>
              <a:t> </a:t>
            </a:r>
            <a:r>
              <a:rPr lang="ru-RU" i="1" dirty="0"/>
              <a:t>– бутонол-1 </a:t>
            </a:r>
            <a:br>
              <a:rPr lang="ru-RU" dirty="0"/>
            </a:br>
            <a:r>
              <a:rPr lang="ru-RU" dirty="0"/>
              <a:t>составов от 0 до 20% по массе бутанола-1,</a:t>
            </a:r>
            <a:br>
              <a:rPr lang="ru-RU" dirty="0"/>
            </a:br>
            <a:r>
              <a:rPr lang="ru-RU" dirty="0"/>
              <a:t>а также их зависимости от температуры при 15 -40  ͦС</a:t>
            </a:r>
          </a:p>
        </p:txBody>
      </p:sp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489FBF18-3D72-4649-8B3C-79938E25EEF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37939319"/>
              </p:ext>
            </p:extLst>
          </p:nvPr>
        </p:nvGraphicFramePr>
        <p:xfrm>
          <a:off x="917575" y="2377441"/>
          <a:ext cx="7308850" cy="1458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8" name="CS ChemDraw Drawing" r:id="rId3" imgW="7309372" imgH="1458297" progId="ChemDraw.Document.6.0">
                  <p:embed/>
                </p:oleObj>
              </mc:Choice>
              <mc:Fallback>
                <p:oleObj name="CS ChemDraw Drawing" r:id="rId3" imgW="7309372" imgH="1458297" progId="ChemDraw.Document.6.0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17575" y="2377441"/>
                        <a:ext cx="7308850" cy="14589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103D60ED-8049-44EB-AD36-4D7CBFC6786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35816630"/>
              </p:ext>
            </p:extLst>
          </p:nvPr>
        </p:nvGraphicFramePr>
        <p:xfrm>
          <a:off x="5779453" y="5144135"/>
          <a:ext cx="3043237" cy="1411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9" name="CS ChemDraw Drawing" r:id="rId5" imgW="3043553" imgH="1411008" progId="ChemDraw.Document.6.0">
                  <p:embed/>
                </p:oleObj>
              </mc:Choice>
              <mc:Fallback>
                <p:oleObj name="CS ChemDraw Drawing" r:id="rId5" imgW="3043553" imgH="1411008" progId="ChemDraw.Document.6.0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779453" y="5144135"/>
                        <a:ext cx="3043237" cy="14112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ъект 6">
            <a:extLst>
              <a:ext uri="{FF2B5EF4-FFF2-40B4-BE49-F238E27FC236}">
                <a16:creationId xmlns:a16="http://schemas.microsoft.com/office/drawing/2014/main" id="{15CD83F2-5261-47FA-BEF9-07BF0BEDCC6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30362211"/>
              </p:ext>
            </p:extLst>
          </p:nvPr>
        </p:nvGraphicFramePr>
        <p:xfrm>
          <a:off x="4109404" y="4058195"/>
          <a:ext cx="1958339" cy="7689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0" name="CS ChemDraw Drawing" r:id="rId7" imgW="1508741" imgH="592654" progId="ChemDraw.Document.6.0">
                  <p:embed/>
                </p:oleObj>
              </mc:Choice>
              <mc:Fallback>
                <p:oleObj name="CS ChemDraw Drawing" r:id="rId7" imgW="1508741" imgH="592654" progId="ChemDraw.Document.6.0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109404" y="4058195"/>
                        <a:ext cx="1958339" cy="7689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Объект 7">
            <a:extLst>
              <a:ext uri="{FF2B5EF4-FFF2-40B4-BE49-F238E27FC236}">
                <a16:creationId xmlns:a16="http://schemas.microsoft.com/office/drawing/2014/main" id="{E8DDA520-0E94-4C7B-B3A2-298C253D7EF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07417722"/>
              </p:ext>
            </p:extLst>
          </p:nvPr>
        </p:nvGraphicFramePr>
        <p:xfrm>
          <a:off x="321310" y="4182109"/>
          <a:ext cx="3344863" cy="2373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1" name="CS ChemDraw Drawing" r:id="rId9" imgW="3345055" imgH="2373073" progId="ChemDraw.Document.6.0">
                  <p:embed/>
                </p:oleObj>
              </mc:Choice>
              <mc:Fallback>
                <p:oleObj name="CS ChemDraw Drawing" r:id="rId9" imgW="3345055" imgH="2373073" progId="ChemDraw.Document.6.0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21310" y="4182109"/>
                        <a:ext cx="3344863" cy="23733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445585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676B0AE-11D2-4C86-95B0-513B8F5EF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ВСТУПЛЕНИЕ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9254A96-C03F-42BE-B6FD-AFBD3D8EFDBA}"/>
                  </a:ext>
                </a:extLst>
              </p:cNvPr>
              <p:cNvSpPr txBox="1"/>
              <p:nvPr/>
            </p:nvSpPr>
            <p:spPr>
              <a:xfrm>
                <a:off x="-243839" y="2205024"/>
                <a:ext cx="9387838" cy="20131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indent="450215">
                  <a:lnSpc>
                    <a:spcPct val="150000"/>
                  </a:lnSpc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ru-RU" sz="2000" i="1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r>
                            <a:rPr lang="ru-RU" sz="20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libri" panose="020F0502020204030204" pitchFamily="34" charset="0"/>
                            </a:rPr>
                            <m:t>𝜕</m:t>
                          </m:r>
                          <m:r>
                            <a:rPr lang="ru-RU" sz="20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libri" panose="020F0502020204030204" pitchFamily="34" charset="0"/>
                            </a:rPr>
                            <m:t>𝑃</m:t>
                          </m:r>
                        </m:num>
                        <m:den>
                          <m:r>
                            <a:rPr lang="ru-RU" sz="20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libri" panose="020F0502020204030204" pitchFamily="34" charset="0"/>
                            </a:rPr>
                            <m:t>𝜕𝜏</m:t>
                          </m:r>
                          <m:r>
                            <a:rPr lang="ru-RU" sz="20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libri" panose="020F0502020204030204" pitchFamily="34" charset="0"/>
                            </a:rPr>
                            <m:t>∗</m:t>
                          </m:r>
                        </m:den>
                      </m:f>
                      <m:r>
                        <a:rPr lang="ru-RU" sz="20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ru-RU" sz="20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ru-RU" sz="20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libri" panose="020F0502020204030204" pitchFamily="34" charset="0"/>
                            </a:rPr>
                            <m:t>𝛽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ru-RU" sz="20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libri" panose="020F0502020204030204" pitchFamily="34" charset="0"/>
                            </a:rPr>
                            <m:t>NM</m:t>
                          </m:r>
                        </m:sub>
                      </m:sSub>
                      <m:d>
                        <m:dPr>
                          <m:ctrlPr>
                            <a:rPr lang="ru-RU" sz="20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ru-RU" sz="20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libri" panose="020F0502020204030204" pitchFamily="34" charset="0"/>
                            </a:rPr>
                            <m:t>𝑀</m:t>
                          </m:r>
                          <m:f>
                            <m:fPr>
                              <m:ctrlPr>
                                <a:rPr lang="ru-RU" sz="20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Calibri" panose="020F0502020204030204" pitchFamily="34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ru-RU" sz="2000" i="1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 sz="2000" i="1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Calibri" panose="020F0502020204030204" pitchFamily="34" charset="0"/>
                                    </a:rPr>
                                    <m:t>𝜕</m:t>
                                  </m:r>
                                </m:e>
                                <m:sup>
                                  <m:r>
                                    <a:rPr lang="ru-RU" sz="20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Calibri" panose="020F0502020204030204" pitchFamily="34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ru-RU" sz="20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Calibri" panose="020F0502020204030204" pitchFamily="34" charset="0"/>
                                </a:rPr>
                                <m:t>𝑃</m:t>
                              </m:r>
                            </m:num>
                            <m:den>
                              <m:r>
                                <a:rPr lang="ru-RU" sz="20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Calibri" panose="020F0502020204030204" pitchFamily="34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ru-RU" sz="2000" i="1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 sz="2000" i="1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ru-RU" sz="20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Calibri" panose="020F0502020204030204" pitchFamily="34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ru-RU" sz="20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libri" panose="020F0502020204030204" pitchFamily="34" charset="0"/>
                            </a:rPr>
                            <m:t>−</m:t>
                          </m:r>
                          <m:r>
                            <a:rPr lang="ru-RU" sz="20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libri" panose="020F0502020204030204" pitchFamily="34" charset="0"/>
                            </a:rPr>
                            <m:t>𝑃</m:t>
                          </m:r>
                          <m:f>
                            <m:fPr>
                              <m:ctrlPr>
                                <a:rPr lang="ru-RU" sz="20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Calibri" panose="020F0502020204030204" pitchFamily="34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ru-RU" sz="2000" i="1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 sz="2000" i="1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Calibri" panose="020F0502020204030204" pitchFamily="34" charset="0"/>
                                    </a:rPr>
                                    <m:t>𝜕</m:t>
                                  </m:r>
                                </m:e>
                                <m:sup>
                                  <m:r>
                                    <a:rPr lang="ru-RU" sz="20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Calibri" panose="020F0502020204030204" pitchFamily="34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ru-RU" sz="20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Calibri" panose="020F0502020204030204" pitchFamily="34" charset="0"/>
                                </a:rPr>
                                <m:t>𝑀</m:t>
                              </m:r>
                            </m:num>
                            <m:den>
                              <m:r>
                                <a:rPr lang="ru-RU" sz="20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Calibri" panose="020F0502020204030204" pitchFamily="34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ru-RU" sz="2000" i="1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 sz="2000" i="1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ru-RU" sz="20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Calibri" panose="020F0502020204030204" pitchFamily="34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r>
                        <a:rPr lang="ru-RU" sz="20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ru-RU" sz="20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ru-RU" sz="20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libri" panose="020F0502020204030204" pitchFamily="34" charset="0"/>
                            </a:rPr>
                            <m:t>𝛽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ru-RU" sz="20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libri" panose="020F0502020204030204" pitchFamily="34" charset="0"/>
                            </a:rPr>
                            <m:t>PN</m:t>
                          </m:r>
                        </m:sub>
                      </m:sSub>
                      <m:d>
                        <m:dPr>
                          <m:ctrlPr>
                            <a:rPr lang="ru-RU" sz="20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ru-RU" sz="20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libri" panose="020F0502020204030204" pitchFamily="34" charset="0"/>
                            </a:rPr>
                            <m:t>𝑁</m:t>
                          </m:r>
                          <m:f>
                            <m:fPr>
                              <m:ctrlPr>
                                <a:rPr lang="ru-RU" sz="20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Calibri" panose="020F0502020204030204" pitchFamily="34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ru-RU" sz="2000" i="1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 sz="2000" i="1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Calibri" panose="020F0502020204030204" pitchFamily="34" charset="0"/>
                                    </a:rPr>
                                    <m:t>𝜕</m:t>
                                  </m:r>
                                </m:e>
                                <m:sup>
                                  <m:r>
                                    <a:rPr lang="ru-RU" sz="20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Calibri" panose="020F0502020204030204" pitchFamily="34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ru-RU" sz="20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Calibri" panose="020F0502020204030204" pitchFamily="34" charset="0"/>
                                </a:rPr>
                                <m:t>𝑃</m:t>
                              </m:r>
                            </m:num>
                            <m:den>
                              <m:r>
                                <a:rPr lang="ru-RU" sz="20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Calibri" panose="020F0502020204030204" pitchFamily="34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ru-RU" sz="2000" i="1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 sz="2000" i="1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ru-RU" sz="20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Calibri" panose="020F0502020204030204" pitchFamily="34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ru-RU" sz="20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libri" panose="020F0502020204030204" pitchFamily="34" charset="0"/>
                            </a:rPr>
                            <m:t>−</m:t>
                          </m:r>
                          <m:r>
                            <a:rPr lang="ru-RU" sz="20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libri" panose="020F0502020204030204" pitchFamily="34" charset="0"/>
                            </a:rPr>
                            <m:t>𝑃</m:t>
                          </m:r>
                          <m:f>
                            <m:fPr>
                              <m:ctrlPr>
                                <a:rPr lang="ru-RU" sz="20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Calibri" panose="020F0502020204030204" pitchFamily="34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ru-RU" sz="2000" i="1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 sz="2000" i="1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Calibri" panose="020F0502020204030204" pitchFamily="34" charset="0"/>
                                    </a:rPr>
                                    <m:t>𝜕</m:t>
                                  </m:r>
                                </m:e>
                                <m:sup>
                                  <m:r>
                                    <a:rPr lang="ru-RU" sz="20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Calibri" panose="020F0502020204030204" pitchFamily="34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ru-RU" sz="20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Calibri" panose="020F0502020204030204" pitchFamily="34" charset="0"/>
                                </a:rPr>
                                <m:t>𝑁</m:t>
                              </m:r>
                            </m:num>
                            <m:den>
                              <m:r>
                                <a:rPr lang="ru-RU" sz="20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Calibri" panose="020F0502020204030204" pitchFamily="34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ru-RU" sz="2000" i="1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 sz="2000" i="1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ru-RU" sz="20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Calibri" panose="020F0502020204030204" pitchFamily="34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r>
                        <a:rPr lang="ru-RU" sz="2000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+</m:t>
                      </m:r>
                      <m:f>
                        <m:fPr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2000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2000" i="1"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𝑃</m:t>
                              </m:r>
                            </m:e>
                            <m:sup>
                              <m:r>
                                <a:rPr lang="ru-RU" sz="2000" i="1"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∗</m:t>
                              </m:r>
                            </m:sup>
                          </m:sSup>
                        </m:den>
                      </m:f>
                      <m:r>
                        <a:rPr lang="ru-RU" sz="2000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(</m:t>
                      </m:r>
                      <m:sSub>
                        <m:sSubPr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000" i="1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𝛽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ru-RU" sz="2000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MP</m:t>
                          </m:r>
                        </m:sub>
                      </m:sSub>
                      <m:r>
                        <a:rPr lang="ru-RU" sz="2000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ru-RU" sz="2000" i="1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𝑃</m:t>
                      </m:r>
                      <m:f>
                        <m:fPr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2000" i="1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𝜕</m:t>
                          </m:r>
                          <m:r>
                            <a:rPr lang="ru-RU" sz="2000" i="1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𝑀</m:t>
                          </m:r>
                        </m:num>
                        <m:den>
                          <m:r>
                            <a:rPr lang="ru-RU" sz="2000" i="1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𝜕</m:t>
                          </m:r>
                          <m:r>
                            <a:rPr lang="ru-RU" sz="2000" i="1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𝑥</m:t>
                          </m:r>
                        </m:den>
                      </m:f>
                      <m:r>
                        <a:rPr lang="ru-RU" sz="2000" i="1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ru-RU" sz="2000" i="1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𝑀</m:t>
                      </m:r>
                      <m:f>
                        <m:fPr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2000" i="1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𝜕</m:t>
                          </m:r>
                          <m:r>
                            <a:rPr lang="ru-RU" sz="2000" i="1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𝑃</m:t>
                          </m:r>
                        </m:num>
                        <m:den>
                          <m:r>
                            <a:rPr lang="ru-RU" sz="2000" i="1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𝜕</m:t>
                          </m:r>
                          <m:r>
                            <a:rPr lang="ru-RU" sz="2000" i="1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𝑥</m:t>
                          </m:r>
                        </m:den>
                      </m:f>
                      <m:r>
                        <a:rPr lang="ru-RU" sz="2000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ru-RU" sz="2000" dirty="0">
                  <a:latin typeface="Cambria Math" panose="02040503050406030204" pitchFamily="18" charset="0"/>
                  <a:ea typeface="SimSun" panose="02010600030101010101" pitchFamily="2" charset="-122"/>
                  <a:cs typeface="Times New Roman" panose="02020603050405020304" pitchFamily="18" charset="0"/>
                </a:endParaRPr>
              </a:p>
              <a:p>
                <a:pPr indent="450215">
                  <a:lnSpc>
                    <a:spcPct val="150000"/>
                  </a:lnSpc>
                  <a:spcAft>
                    <a:spcPts val="1200"/>
                  </a:spcAft>
                </a:pPr>
                <a:r>
                  <a:rPr lang="ru-RU" sz="2000" dirty="0">
                    <a:effectLst/>
                    <a:ea typeface="SimSun" panose="02010600030101010101" pitchFamily="2" charset="-122"/>
                    <a:cs typeface="Times New Roman" panose="02020603050405020304" pitchFamily="18" charset="0"/>
                  </a:rPr>
                  <a:t>         </a:t>
                </a:r>
                <a14:m>
                  <m:oMath xmlns:m="http://schemas.openxmlformats.org/officeDocument/2006/math">
                    <m:r>
                      <a:rPr lang="ru-RU" sz="2000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ru-RU" sz="2000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𝛽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ru-RU" sz="200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PN</m:t>
                        </m:r>
                      </m:sub>
                    </m:sSub>
                    <m:r>
                      <a:rPr lang="ru-RU" sz="2000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𝑃</m:t>
                    </m:r>
                    <m:f>
                      <m:fPr>
                        <m:ctrlPr>
                          <a:rPr lang="ru-RU" sz="2000" i="1"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𝜕</m:t>
                        </m:r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𝑁</m:t>
                        </m:r>
                      </m:num>
                      <m:den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𝜕</m:t>
                        </m:r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𝑥</m:t>
                        </m:r>
                      </m:den>
                    </m:f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−</m:t>
                    </m:r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𝑁</m:t>
                    </m:r>
                    <m:f>
                      <m:fPr>
                        <m:ctrlPr>
                          <a:rPr lang="ru-RU" sz="2000" i="1"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𝜕</m:t>
                        </m:r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𝑃</m:t>
                        </m:r>
                      </m:num>
                      <m:den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𝜕</m:t>
                        </m:r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𝑥</m:t>
                        </m:r>
                      </m:den>
                    </m:f>
                    <m:r>
                      <a:rPr lang="ru-RU" sz="2000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))</m:t>
                    </m:r>
                    <m:f>
                      <m:fPr>
                        <m:ctrlPr>
                          <a:rPr lang="ru-RU" sz="2000" i="1"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𝜕</m:t>
                        </m:r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𝑃</m:t>
                        </m:r>
                      </m:num>
                      <m:den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𝜕</m:t>
                        </m:r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𝑥</m:t>
                        </m:r>
                      </m:den>
                    </m:f>
                    <m:r>
                      <a:rPr lang="ru-RU" sz="2000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ru-RU" sz="2000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γI</m:t>
                    </m:r>
                    <m:r>
                      <a:rPr lang="ru-RU" sz="2000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𝑥</m:t>
                    </m:r>
                    <m:r>
                      <a:rPr lang="ru-RU" sz="2000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)</m:t>
                    </m:r>
                    <m:sSup>
                      <m:sSupPr>
                        <m:ctrlPr>
                          <a:rPr lang="ru-RU" sz="2000" i="1"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sz="200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ru-RU" sz="200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ln</m:t>
                        </m:r>
                        <m:f>
                          <m:fPr>
                            <m:ctrlPr>
                              <a:rPr lang="ru-RU" sz="2000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ru-RU" sz="2000" i="1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𝑀</m:t>
                            </m:r>
                          </m:num>
                          <m:den>
                            <m:r>
                              <a:rPr lang="ru-RU" sz="200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1</m:t>
                            </m:r>
                            <m:r>
                              <a:rPr lang="ru-RU" sz="2000" i="1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r>
                              <a:rPr lang="ru-RU" sz="2000" i="1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𝑁</m:t>
                            </m:r>
                          </m:den>
                        </m:f>
                        <m:r>
                          <a:rPr lang="ru-RU" sz="200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)</m:t>
                        </m:r>
                      </m:e>
                      <m:sup>
                        <m:f>
                          <m:fPr>
                            <m:ctrlPr>
                              <a:rPr lang="ru-RU" sz="2000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ru-RU" sz="2000" i="1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𝛾</m:t>
                            </m:r>
                            <m:r>
                              <a:rPr lang="ru-RU" sz="2000" i="1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r>
                              <a:rPr lang="ru-RU" sz="200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ru-RU" sz="2000" i="1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𝛾</m:t>
                            </m:r>
                          </m:den>
                        </m:f>
                      </m:sup>
                    </m:sSup>
                  </m:oMath>
                </a14:m>
                <a:endParaRPr lang="ru-RU" sz="2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9254A96-C03F-42BE-B6FD-AFBD3D8EFD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43839" y="2205024"/>
                <a:ext cx="9387838" cy="201311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7E407F-A588-4F9F-986E-A064F502DF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" y="4282159"/>
            <a:ext cx="9144000" cy="2366367"/>
          </a:xfrm>
          <a:prstGeom prst="rect">
            <a:avLst/>
          </a:prstGeom>
        </p:spPr>
      </p:pic>
      <p:sp>
        <p:nvSpPr>
          <p:cNvPr id="3" name="Левая фигурная скобка 2">
            <a:extLst>
              <a:ext uri="{FF2B5EF4-FFF2-40B4-BE49-F238E27FC236}">
                <a16:creationId xmlns:a16="http://schemas.microsoft.com/office/drawing/2014/main" id="{77C62396-9674-46C4-92D4-4185EEA2B85A}"/>
              </a:ext>
            </a:extLst>
          </p:cNvPr>
          <p:cNvSpPr/>
          <p:nvPr/>
        </p:nvSpPr>
        <p:spPr>
          <a:xfrm>
            <a:off x="81280" y="696685"/>
            <a:ext cx="264160" cy="3344097"/>
          </a:xfrm>
          <a:prstGeom prst="leftBrac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244B698-CE4C-4B77-8793-5C9CF6D25C2D}"/>
                  </a:ext>
                </a:extLst>
              </p:cNvPr>
              <p:cNvSpPr txBox="1"/>
              <p:nvPr/>
            </p:nvSpPr>
            <p:spPr>
              <a:xfrm>
                <a:off x="-172720" y="519328"/>
                <a:ext cx="9144000" cy="169219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indent="450215">
                  <a:lnSpc>
                    <a:spcPct val="150000"/>
                  </a:lnSpc>
                  <a:spcAft>
                    <a:spcPts val="1200"/>
                  </a:spcAft>
                </a:pPr>
                <a14:m>
                  <m:oMath xmlns:m="http://schemas.openxmlformats.org/officeDocument/2006/math">
                    <m:f>
                      <m:fPr>
                        <m:ctrlPr>
                          <a:rPr lang="ru-RU" sz="230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ru-RU" sz="23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  <m:t>𝜕</m:t>
                        </m:r>
                        <m:r>
                          <a:rPr lang="ru-RU" sz="23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  <m:t>𝑁</m:t>
                        </m:r>
                      </m:num>
                      <m:den>
                        <m:r>
                          <a:rPr lang="ru-RU" sz="23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  <m:t>𝜕𝜏</m:t>
                        </m:r>
                        <m:r>
                          <a:rPr lang="ru-RU" sz="23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  <m:t>∗</m:t>
                        </m:r>
                      </m:den>
                    </m:f>
                    <m:r>
                      <a:rPr lang="ru-RU" sz="23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ru-RU" sz="23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ru-RU" sz="23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  <m:t>𝛽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ru-RU" sz="23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  <m:t>NM</m:t>
                        </m:r>
                      </m:sub>
                    </m:sSub>
                    <m:d>
                      <m:dPr>
                        <m:ctrlPr>
                          <a:rPr lang="ru-RU" sz="23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ru-RU" sz="23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  <m:t>𝑀</m:t>
                        </m:r>
                        <m:f>
                          <m:fPr>
                            <m:ctrlPr>
                              <a:rPr lang="ru-RU" sz="23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Calibri" panose="020F0502020204030204" pitchFamily="34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ru-RU" sz="2300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pPr>
                              <m:e>
                                <m:r>
                                  <a:rPr lang="ru-RU" sz="2300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Calibri" panose="020F0502020204030204" pitchFamily="34" charset="0"/>
                                  </a:rPr>
                                  <m:t>𝜕</m:t>
                                </m:r>
                              </m:e>
                              <m:sup>
                                <m:r>
                                  <a:rPr lang="ru-RU" sz="23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Calibri" panose="020F0502020204030204" pitchFamily="34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ru-RU" sz="23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Calibri" panose="020F0502020204030204" pitchFamily="34" charset="0"/>
                              </a:rPr>
                              <m:t>𝑁</m:t>
                            </m:r>
                          </m:num>
                          <m:den>
                            <m:r>
                              <a:rPr lang="ru-RU" sz="23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Calibri" panose="020F0502020204030204" pitchFamily="34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ru-RU" sz="2300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pPr>
                              <m:e>
                                <m:r>
                                  <a:rPr lang="ru-RU" sz="2300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Calibri" panose="020F0502020204030204" pitchFamily="34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ru-RU" sz="23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Calibri" panose="020F0502020204030204" pitchFamily="34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r>
                          <a:rPr lang="ru-RU" sz="23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  <m:t>−</m:t>
                        </m:r>
                        <m:r>
                          <a:rPr lang="ru-RU" sz="23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  <m:t>𝑁</m:t>
                        </m:r>
                        <m:f>
                          <m:fPr>
                            <m:ctrlPr>
                              <a:rPr lang="ru-RU" sz="23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Calibri" panose="020F0502020204030204" pitchFamily="34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ru-RU" sz="2300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pPr>
                              <m:e>
                                <m:r>
                                  <a:rPr lang="ru-RU" sz="2300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Calibri" panose="020F0502020204030204" pitchFamily="34" charset="0"/>
                                  </a:rPr>
                                  <m:t>𝜕</m:t>
                                </m:r>
                              </m:e>
                              <m:sup>
                                <m:r>
                                  <a:rPr lang="ru-RU" sz="23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Calibri" panose="020F0502020204030204" pitchFamily="34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ru-RU" sz="23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Calibri" panose="020F0502020204030204" pitchFamily="34" charset="0"/>
                              </a:rPr>
                              <m:t>𝑀</m:t>
                            </m:r>
                          </m:num>
                          <m:den>
                            <m:r>
                              <a:rPr lang="ru-RU" sz="23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Calibri" panose="020F0502020204030204" pitchFamily="34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ru-RU" sz="2300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pPr>
                              <m:e>
                                <m:r>
                                  <a:rPr lang="ru-RU" sz="2300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Calibri" panose="020F0502020204030204" pitchFamily="34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ru-RU" sz="23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Calibri" panose="020F0502020204030204" pitchFamily="34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  <m:r>
                      <a:rPr lang="ru-RU" sz="23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rPr>
                      <m:t>+</m:t>
                    </m:r>
                    <m:sSub>
                      <m:sSubPr>
                        <m:ctrlPr>
                          <a:rPr lang="ru-RU" sz="23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ru-RU" sz="23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  <m:t>𝛽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ru-RU" sz="23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  <m:t>PN</m:t>
                        </m:r>
                      </m:sub>
                    </m:sSub>
                    <m:d>
                      <m:dPr>
                        <m:ctrlPr>
                          <a:rPr lang="ru-RU" sz="23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ru-RU" sz="23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  <m:t>𝑃</m:t>
                        </m:r>
                        <m:f>
                          <m:fPr>
                            <m:ctrlPr>
                              <a:rPr lang="ru-RU" sz="23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Calibri" panose="020F0502020204030204" pitchFamily="34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ru-RU" sz="2300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pPr>
                              <m:e>
                                <m:r>
                                  <a:rPr lang="ru-RU" sz="2300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Calibri" panose="020F0502020204030204" pitchFamily="34" charset="0"/>
                                  </a:rPr>
                                  <m:t>𝜕</m:t>
                                </m:r>
                              </m:e>
                              <m:sup>
                                <m:r>
                                  <a:rPr lang="ru-RU" sz="23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Calibri" panose="020F0502020204030204" pitchFamily="34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ru-RU" sz="23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Calibri" panose="020F0502020204030204" pitchFamily="34" charset="0"/>
                              </a:rPr>
                              <m:t>𝑁</m:t>
                            </m:r>
                          </m:num>
                          <m:den>
                            <m:r>
                              <a:rPr lang="ru-RU" sz="23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Calibri" panose="020F0502020204030204" pitchFamily="34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ru-RU" sz="2300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pPr>
                              <m:e>
                                <m:r>
                                  <a:rPr lang="ru-RU" sz="2300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Calibri" panose="020F0502020204030204" pitchFamily="34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ru-RU" sz="23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Calibri" panose="020F0502020204030204" pitchFamily="34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r>
                          <a:rPr lang="ru-RU" sz="23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  <m:t>−</m:t>
                        </m:r>
                        <m:r>
                          <a:rPr lang="ru-RU" sz="23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  <m:t>𝑁</m:t>
                        </m:r>
                        <m:f>
                          <m:fPr>
                            <m:ctrlPr>
                              <a:rPr lang="ru-RU" sz="23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Calibri" panose="020F0502020204030204" pitchFamily="34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ru-RU" sz="2300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pPr>
                              <m:e>
                                <m:r>
                                  <a:rPr lang="ru-RU" sz="2300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Calibri" panose="020F0502020204030204" pitchFamily="34" charset="0"/>
                                  </a:rPr>
                                  <m:t>𝜕</m:t>
                                </m:r>
                              </m:e>
                              <m:sup>
                                <m:r>
                                  <a:rPr lang="ru-RU" sz="23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Calibri" panose="020F0502020204030204" pitchFamily="34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ru-RU" sz="23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Calibri" panose="020F0502020204030204" pitchFamily="34" charset="0"/>
                              </a:rPr>
                              <m:t>𝑃</m:t>
                            </m:r>
                          </m:num>
                          <m:den>
                            <m:r>
                              <a:rPr lang="ru-RU" sz="23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Calibri" panose="020F0502020204030204" pitchFamily="34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ru-RU" sz="2300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pPr>
                              <m:e>
                                <m:r>
                                  <a:rPr lang="ru-RU" sz="2300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Calibri" panose="020F0502020204030204" pitchFamily="34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ru-RU" sz="23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Calibri" panose="020F0502020204030204" pitchFamily="34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</m:oMath>
                </a14:m>
                <a:r>
                  <a:rPr lang="ru-RU" sz="2300" dirty="0">
                    <a:solidFill>
                      <a:srgbClr val="000000"/>
                    </a:solidFill>
                    <a:ea typeface="Times New Roman" panose="02020603050405020304" pitchFamily="18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ru-RU" sz="23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rPr>
                      <m:t>              </m:t>
                    </m:r>
                    <m:r>
                      <a:rPr lang="ru-RU" sz="23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rPr>
                      <m:t>+</m:t>
                    </m:r>
                    <m:f>
                      <m:fPr>
                        <m:ctrlPr>
                          <a:rPr lang="ru-RU" sz="23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ru-RU" sz="23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ru-RU" sz="23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Calibri" panose="020F0502020204030204" pitchFamily="34" charset="0"/>
                              </a:rPr>
                              <m:t>𝛽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ru-RU" sz="23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Calibri" panose="020F0502020204030204" pitchFamily="34" charset="0"/>
                              </a:rPr>
                              <m:t>PN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ru-RU" sz="23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ru-RU" sz="23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Calibri" panose="020F0502020204030204" pitchFamily="34" charset="0"/>
                              </a:rPr>
                              <m:t>𝑃</m:t>
                            </m:r>
                          </m:e>
                          <m:sup>
                            <m:r>
                              <a:rPr lang="ru-RU" sz="23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Calibri" panose="020F0502020204030204" pitchFamily="34" charset="0"/>
                              </a:rPr>
                              <m:t>∗</m:t>
                            </m:r>
                          </m:sup>
                        </m:sSup>
                      </m:den>
                    </m:f>
                    <m:r>
                      <a:rPr lang="ru-RU" sz="23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ru-RU" sz="2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rPr>
                      <m:t>𝑀</m:t>
                    </m:r>
                    <m:f>
                      <m:fPr>
                        <m:ctrlPr>
                          <a:rPr lang="ru-RU" sz="23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ru-RU" sz="23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  <m:t>𝜕</m:t>
                        </m:r>
                        <m:r>
                          <a:rPr lang="ru-RU" sz="23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  <m:t>𝑃</m:t>
                        </m:r>
                      </m:num>
                      <m:den>
                        <m:r>
                          <a:rPr lang="ru-RU" sz="23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  <m:t>𝜕</m:t>
                        </m:r>
                        <m:r>
                          <a:rPr lang="ru-RU" sz="23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den>
                    </m:f>
                    <m:r>
                      <a:rPr lang="ru-RU" sz="2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rPr>
                      <m:t>−</m:t>
                    </m:r>
                    <m:r>
                      <a:rPr lang="ru-RU" sz="2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rPr>
                      <m:t>𝑃</m:t>
                    </m:r>
                    <m:f>
                      <m:fPr>
                        <m:ctrlPr>
                          <a:rPr lang="ru-RU" sz="23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ru-RU" sz="23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ru-RU" sz="23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Calibri" panose="020F0502020204030204" pitchFamily="34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ru-RU" sz="23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p>
                        </m:sSup>
                        <m:r>
                          <a:rPr lang="ru-RU" sz="23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  <m:t>𝑁</m:t>
                        </m:r>
                      </m:num>
                      <m:den>
                        <m:r>
                          <a:rPr lang="ru-RU" sz="23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  <m:t>𝜕</m:t>
                        </m:r>
                        <m:sSup>
                          <m:sSupPr>
                            <m:ctrlPr>
                              <a:rPr lang="ru-RU" sz="23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ru-RU" sz="23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Calibri" panose="020F0502020204030204" pitchFamily="34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ru-RU" sz="23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ru-RU" sz="23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rPr>
                      <m:t>)</m:t>
                    </m:r>
                    <m:f>
                      <m:fPr>
                        <m:ctrlPr>
                          <a:rPr lang="ru-RU" sz="23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ru-RU" sz="23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  <m:t>𝜕</m:t>
                        </m:r>
                        <m:r>
                          <a:rPr lang="ru-RU" sz="23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  <m:t>𝑃</m:t>
                        </m:r>
                      </m:num>
                      <m:den>
                        <m:r>
                          <a:rPr lang="ru-RU" sz="23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  <m:t>𝜕</m:t>
                        </m:r>
                        <m:r>
                          <a:rPr lang="ru-RU" sz="23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den>
                    </m:f>
                  </m:oMath>
                </a14:m>
                <a:endParaRPr lang="ru-RU" sz="2300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244B698-CE4C-4B77-8793-5C9CF6D25C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72720" y="519328"/>
                <a:ext cx="9144000" cy="169219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33732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8E1AA9F-6F9A-4248-90B6-B7E69644B9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ТЕОРЕТИЧЕСКАЯ ЧАСТЬ. ДИФФУЗИЯ</a:t>
            </a: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57C32D1F-6191-43FD-AE93-A829E4AE04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638" y="757280"/>
            <a:ext cx="1930817" cy="1640031"/>
          </a:xfrm>
          <a:prstGeom prst="rect">
            <a:avLst/>
          </a:prstGeom>
        </p:spPr>
      </p:pic>
      <p:grpSp>
        <p:nvGrpSpPr>
          <p:cNvPr id="4111" name="Группа 4110">
            <a:extLst>
              <a:ext uri="{FF2B5EF4-FFF2-40B4-BE49-F238E27FC236}">
                <a16:creationId xmlns:a16="http://schemas.microsoft.com/office/drawing/2014/main" id="{D85025EF-F1D6-4527-8AEA-77E5D340D54E}"/>
              </a:ext>
            </a:extLst>
          </p:cNvPr>
          <p:cNvGrpSpPr/>
          <p:nvPr/>
        </p:nvGrpSpPr>
        <p:grpSpPr>
          <a:xfrm>
            <a:off x="4108280" y="691999"/>
            <a:ext cx="5026185" cy="2902619"/>
            <a:chOff x="4013934" y="2223633"/>
            <a:chExt cx="4337586" cy="2659282"/>
          </a:xfrm>
        </p:grpSpPr>
        <p:pic>
          <p:nvPicPr>
            <p:cNvPr id="1026" name="Picture 2" descr="Example MSD plot">
              <a:extLst>
                <a:ext uri="{FF2B5EF4-FFF2-40B4-BE49-F238E27FC236}">
                  <a16:creationId xmlns:a16="http://schemas.microsoft.com/office/drawing/2014/main" id="{259FEE1C-976C-4730-83B3-701C6AABD87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2048"/>
            <a:stretch/>
          </p:blipFill>
          <p:spPr bwMode="auto">
            <a:xfrm>
              <a:off x="4013934" y="2223633"/>
              <a:ext cx="4337586" cy="26592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7" name="Прямая соединительная линия 6">
              <a:extLst>
                <a:ext uri="{FF2B5EF4-FFF2-40B4-BE49-F238E27FC236}">
                  <a16:creationId xmlns:a16="http://schemas.microsoft.com/office/drawing/2014/main" id="{F19F122A-456E-4BD7-A8B1-EA206409F0A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7633" y="3300038"/>
              <a:ext cx="3457443" cy="1033077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09" name="Группа 4108">
            <a:extLst>
              <a:ext uri="{FF2B5EF4-FFF2-40B4-BE49-F238E27FC236}">
                <a16:creationId xmlns:a16="http://schemas.microsoft.com/office/drawing/2014/main" id="{1C1E5777-F2AE-4819-9B4C-FFB919DA6F1D}"/>
              </a:ext>
            </a:extLst>
          </p:cNvPr>
          <p:cNvGrpSpPr/>
          <p:nvPr/>
        </p:nvGrpSpPr>
        <p:grpSpPr>
          <a:xfrm>
            <a:off x="2832529" y="889784"/>
            <a:ext cx="1349562" cy="1308609"/>
            <a:chOff x="1970906" y="750513"/>
            <a:chExt cx="1349562" cy="1308609"/>
          </a:xfrm>
        </p:grpSpPr>
        <p:sp>
          <p:nvSpPr>
            <p:cNvPr id="9" name="Овал 8">
              <a:extLst>
                <a:ext uri="{FF2B5EF4-FFF2-40B4-BE49-F238E27FC236}">
                  <a16:creationId xmlns:a16="http://schemas.microsoft.com/office/drawing/2014/main" id="{A75C50D6-B772-4D9C-852C-964EC62B22B5}"/>
                </a:ext>
              </a:extLst>
            </p:cNvPr>
            <p:cNvSpPr/>
            <p:nvPr/>
          </p:nvSpPr>
          <p:spPr>
            <a:xfrm>
              <a:off x="1970906" y="1965529"/>
              <a:ext cx="89787" cy="89787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48662BEF-B2B7-4312-8F37-402E0B35F5FF}"/>
                </a:ext>
              </a:extLst>
            </p:cNvPr>
            <p:cNvSpPr/>
            <p:nvPr/>
          </p:nvSpPr>
          <p:spPr>
            <a:xfrm>
              <a:off x="2176446" y="1041342"/>
              <a:ext cx="89787" cy="89787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6" name="Овал 25">
              <a:extLst>
                <a:ext uri="{FF2B5EF4-FFF2-40B4-BE49-F238E27FC236}">
                  <a16:creationId xmlns:a16="http://schemas.microsoft.com/office/drawing/2014/main" id="{ACB68CE6-1767-4C04-8E3F-13F8E5C1D988}"/>
                </a:ext>
              </a:extLst>
            </p:cNvPr>
            <p:cNvSpPr/>
            <p:nvPr/>
          </p:nvSpPr>
          <p:spPr>
            <a:xfrm>
              <a:off x="2483253" y="1548706"/>
              <a:ext cx="89787" cy="89787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7" name="Овал 26">
              <a:extLst>
                <a:ext uri="{FF2B5EF4-FFF2-40B4-BE49-F238E27FC236}">
                  <a16:creationId xmlns:a16="http://schemas.microsoft.com/office/drawing/2014/main" id="{8EA92F35-6427-47DA-B870-2B55BC2F69FC}"/>
                </a:ext>
              </a:extLst>
            </p:cNvPr>
            <p:cNvSpPr/>
            <p:nvPr/>
          </p:nvSpPr>
          <p:spPr>
            <a:xfrm>
              <a:off x="2963722" y="750513"/>
              <a:ext cx="89787" cy="89787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8" name="Овал 27">
              <a:extLst>
                <a:ext uri="{FF2B5EF4-FFF2-40B4-BE49-F238E27FC236}">
                  <a16:creationId xmlns:a16="http://schemas.microsoft.com/office/drawing/2014/main" id="{DA61D520-7ADD-457B-B7A3-079DBBDAA597}"/>
                </a:ext>
              </a:extLst>
            </p:cNvPr>
            <p:cNvSpPr/>
            <p:nvPr/>
          </p:nvSpPr>
          <p:spPr>
            <a:xfrm>
              <a:off x="2565160" y="1105432"/>
              <a:ext cx="89787" cy="89787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9" name="Овал 28">
              <a:extLst>
                <a:ext uri="{FF2B5EF4-FFF2-40B4-BE49-F238E27FC236}">
                  <a16:creationId xmlns:a16="http://schemas.microsoft.com/office/drawing/2014/main" id="{B32A412A-CB60-48CF-9E6E-364802FE22E1}"/>
                </a:ext>
              </a:extLst>
            </p:cNvPr>
            <p:cNvSpPr/>
            <p:nvPr/>
          </p:nvSpPr>
          <p:spPr>
            <a:xfrm>
              <a:off x="3230681" y="1548706"/>
              <a:ext cx="89787" cy="89787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0" name="Овал 29">
              <a:extLst>
                <a:ext uri="{FF2B5EF4-FFF2-40B4-BE49-F238E27FC236}">
                  <a16:creationId xmlns:a16="http://schemas.microsoft.com/office/drawing/2014/main" id="{09713678-6FA8-4A48-AF41-EABF7A5F82B4}"/>
                </a:ext>
              </a:extLst>
            </p:cNvPr>
            <p:cNvSpPr/>
            <p:nvPr/>
          </p:nvSpPr>
          <p:spPr>
            <a:xfrm>
              <a:off x="2703693" y="1969335"/>
              <a:ext cx="89787" cy="89787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cxnSp>
          <p:nvCxnSpPr>
            <p:cNvPr id="16" name="Прямая соединительная линия 15">
              <a:extLst>
                <a:ext uri="{FF2B5EF4-FFF2-40B4-BE49-F238E27FC236}">
                  <a16:creationId xmlns:a16="http://schemas.microsoft.com/office/drawing/2014/main" id="{A706A2F3-7B61-4A6C-B3CA-468920CEBBC5}"/>
                </a:ext>
              </a:extLst>
            </p:cNvPr>
            <p:cNvCxnSpPr>
              <a:cxnSpLocks/>
              <a:stCxn id="9" idx="0"/>
              <a:endCxn id="23" idx="3"/>
            </p:cNvCxnSpPr>
            <p:nvPr/>
          </p:nvCxnSpPr>
          <p:spPr>
            <a:xfrm flipV="1">
              <a:off x="2015800" y="1117980"/>
              <a:ext cx="173795" cy="847549"/>
            </a:xfrm>
            <a:prstGeom prst="line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Прямая соединительная линия 35">
              <a:extLst>
                <a:ext uri="{FF2B5EF4-FFF2-40B4-BE49-F238E27FC236}">
                  <a16:creationId xmlns:a16="http://schemas.microsoft.com/office/drawing/2014/main" id="{1E40E8FB-F5E2-43E1-8B8B-5FB6B08DE8F7}"/>
                </a:ext>
              </a:extLst>
            </p:cNvPr>
            <p:cNvCxnSpPr>
              <a:cxnSpLocks/>
              <a:stCxn id="23" idx="5"/>
              <a:endCxn id="26" idx="1"/>
            </p:cNvCxnSpPr>
            <p:nvPr/>
          </p:nvCxnSpPr>
          <p:spPr>
            <a:xfrm>
              <a:off x="2253084" y="1117980"/>
              <a:ext cx="243318" cy="443875"/>
            </a:xfrm>
            <a:prstGeom prst="line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Прямая соединительная линия 37">
              <a:extLst>
                <a:ext uri="{FF2B5EF4-FFF2-40B4-BE49-F238E27FC236}">
                  <a16:creationId xmlns:a16="http://schemas.microsoft.com/office/drawing/2014/main" id="{18F724F1-A984-4F36-9F0F-643F9C26DD3D}"/>
                </a:ext>
              </a:extLst>
            </p:cNvPr>
            <p:cNvCxnSpPr>
              <a:cxnSpLocks/>
              <a:stCxn id="26" idx="7"/>
              <a:endCxn id="27" idx="4"/>
            </p:cNvCxnSpPr>
            <p:nvPr/>
          </p:nvCxnSpPr>
          <p:spPr>
            <a:xfrm flipV="1">
              <a:off x="2559891" y="840300"/>
              <a:ext cx="448725" cy="721555"/>
            </a:xfrm>
            <a:prstGeom prst="line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Прямая соединительная линия 44">
              <a:extLst>
                <a:ext uri="{FF2B5EF4-FFF2-40B4-BE49-F238E27FC236}">
                  <a16:creationId xmlns:a16="http://schemas.microsoft.com/office/drawing/2014/main" id="{EAD0CA93-A6F4-4238-ACED-540837EB4D31}"/>
                </a:ext>
              </a:extLst>
            </p:cNvPr>
            <p:cNvCxnSpPr>
              <a:cxnSpLocks/>
              <a:stCxn id="28" idx="7"/>
              <a:endCxn id="27" idx="2"/>
            </p:cNvCxnSpPr>
            <p:nvPr/>
          </p:nvCxnSpPr>
          <p:spPr>
            <a:xfrm flipV="1">
              <a:off x="2641798" y="795407"/>
              <a:ext cx="321924" cy="323174"/>
            </a:xfrm>
            <a:prstGeom prst="line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Прямая соединительная линия 47">
              <a:extLst>
                <a:ext uri="{FF2B5EF4-FFF2-40B4-BE49-F238E27FC236}">
                  <a16:creationId xmlns:a16="http://schemas.microsoft.com/office/drawing/2014/main" id="{6D81EE7C-A858-408E-9A0C-FB6C0ADFE520}"/>
                </a:ext>
              </a:extLst>
            </p:cNvPr>
            <p:cNvCxnSpPr>
              <a:cxnSpLocks/>
              <a:stCxn id="29" idx="1"/>
              <a:endCxn id="28" idx="5"/>
            </p:cNvCxnSpPr>
            <p:nvPr/>
          </p:nvCxnSpPr>
          <p:spPr>
            <a:xfrm flipH="1" flipV="1">
              <a:off x="2641798" y="1182070"/>
              <a:ext cx="602032" cy="379785"/>
            </a:xfrm>
            <a:prstGeom prst="line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Прямая соединительная линия 50">
              <a:extLst>
                <a:ext uri="{FF2B5EF4-FFF2-40B4-BE49-F238E27FC236}">
                  <a16:creationId xmlns:a16="http://schemas.microsoft.com/office/drawing/2014/main" id="{45B301A2-7C5F-4C99-8CBD-934F2732E4A7}"/>
                </a:ext>
              </a:extLst>
            </p:cNvPr>
            <p:cNvCxnSpPr>
              <a:cxnSpLocks/>
              <a:stCxn id="30" idx="7"/>
              <a:endCxn id="29" idx="3"/>
            </p:cNvCxnSpPr>
            <p:nvPr/>
          </p:nvCxnSpPr>
          <p:spPr>
            <a:xfrm flipV="1">
              <a:off x="2780331" y="1625344"/>
              <a:ext cx="463499" cy="357140"/>
            </a:xfrm>
            <a:prstGeom prst="line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8E26DF5-CCE2-4E0F-9AD1-FE7752605D02}"/>
                  </a:ext>
                </a:extLst>
              </p:cNvPr>
              <p:cNvSpPr txBox="1"/>
              <p:nvPr/>
            </p:nvSpPr>
            <p:spPr>
              <a:xfrm>
                <a:off x="0" y="2913455"/>
                <a:ext cx="248239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ru-RU" sz="240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ru-RU" sz="2400" i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ru-RU" sz="2400" i="1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2400" i="1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𝛻</m:t>
                      </m:r>
                      <m:r>
                        <a:rPr lang="en-US" sz="2400" b="0" i="1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8E26DF5-CCE2-4E0F-9AD1-FE7752605D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913455"/>
                <a:ext cx="2482398" cy="461665"/>
              </a:xfrm>
              <a:prstGeom prst="rect">
                <a:avLst/>
              </a:prstGeom>
              <a:blipFill>
                <a:blip r:embed="rId4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24A53F3-4494-4EA9-B3CF-93E72B1402CA}"/>
                  </a:ext>
                </a:extLst>
              </p:cNvPr>
              <p:cNvSpPr txBox="1"/>
              <p:nvPr/>
            </p:nvSpPr>
            <p:spPr>
              <a:xfrm>
                <a:off x="2357813" y="2747929"/>
                <a:ext cx="2411269" cy="7945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ru-RU" sz="2400" i="1" kern="1200" smtClean="0">
                              <a:solidFill>
                                <a:schemeClr val="dk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kern="1200">
                              <a:solidFill>
                                <a:schemeClr val="dk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𝜕𝜌</m:t>
                          </m:r>
                        </m:num>
                        <m:den>
                          <m:r>
                            <a:rPr lang="en-US" sz="2400" kern="1200">
                              <a:solidFill>
                                <a:schemeClr val="dk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kern="1200">
                              <a:solidFill>
                                <a:schemeClr val="dk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ru-RU" sz="2400" kern="1200">
                          <a:solidFill>
                            <a:schemeClr val="dk1"/>
                          </a:solidFill>
                          <a:effectLst/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kern="1200">
                          <a:solidFill>
                            <a:schemeClr val="dk1"/>
                          </a:solidFill>
                          <a:effectLst/>
                          <a:latin typeface="Cambria Math" panose="02040503050406030204" pitchFamily="18" charset="0"/>
                        </a:rPr>
                        <m:t>𝛻</m:t>
                      </m:r>
                      <m:r>
                        <a:rPr lang="en-US" sz="2400" kern="1200" smtClean="0">
                          <a:solidFill>
                            <a:schemeClr val="dk1"/>
                          </a:solidFill>
                          <a:effectLst/>
                          <a:latin typeface="Cambria Math" panose="02040503050406030204" pitchFamily="18" charset="0"/>
                        </a:rPr>
                        <m:t>∙</m:t>
                      </m:r>
                      <m:r>
                        <a:rPr lang="en-US" sz="2400" kern="1200">
                          <a:solidFill>
                            <a:schemeClr val="dk1"/>
                          </a:solidFill>
                          <a:effectLst/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ru-RU" sz="2400" kern="1200">
                          <a:solidFill>
                            <a:schemeClr val="dk1"/>
                          </a:solidFill>
                          <a:effectLst/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24A53F3-4494-4EA9-B3CF-93E72B1402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7813" y="2747929"/>
                <a:ext cx="2411269" cy="79457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Box 31">
            <a:extLst>
              <a:ext uri="{FF2B5EF4-FFF2-40B4-BE49-F238E27FC236}">
                <a16:creationId xmlns:a16="http://schemas.microsoft.com/office/drawing/2014/main" id="{6CBF04E6-A07A-45DF-880B-048AC33206F8}"/>
              </a:ext>
            </a:extLst>
          </p:cNvPr>
          <p:cNvSpPr txBox="1"/>
          <p:nvPr/>
        </p:nvSpPr>
        <p:spPr>
          <a:xfrm>
            <a:off x="-311951" y="3966042"/>
            <a:ext cx="31444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ru-RU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E864AD1-4CF4-4F1F-BB8A-823F14001F6C}"/>
                  </a:ext>
                </a:extLst>
              </p:cNvPr>
              <p:cNvSpPr txBox="1"/>
              <p:nvPr/>
            </p:nvSpPr>
            <p:spPr>
              <a:xfrm>
                <a:off x="10210" y="4193069"/>
                <a:ext cx="6870650" cy="83343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ru-RU" sz="240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ru-RU" sz="2400" i="0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ru-RU" sz="2400"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lim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ru-RU" sz="2400" i="0">
                              <a:latin typeface="Cambria Math" panose="02040503050406030204" pitchFamily="18" charset="0"/>
                            </a:rPr>
                            <m:t>→∞</m:t>
                          </m:r>
                        </m:lim>
                      </m:limLow>
                      <m:r>
                        <a:rPr lang="ru-RU" sz="2400" i="0">
                          <a:latin typeface="Cambria Math" panose="02040503050406030204" pitchFamily="18" charset="0"/>
                        </a:rPr>
                        <m:t>⁢</m:t>
                      </m:r>
                      <m:f>
                        <m:fPr>
                          <m:ctrlPr>
                            <a:rPr lang="ru-RU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2400" i="0">
                              <a:latin typeface="Cambria Math" panose="02040503050406030204" pitchFamily="18" charset="0"/>
                            </a:rPr>
                            <m:t>&lt;</m:t>
                          </m:r>
                          <m:d>
                            <m:dPr>
                              <m:begChr m:val=""/>
                              <m:ctrlPr>
                                <a:rPr lang="ru-RU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fName>
                                <m:e>
                                  <m:r>
                                    <a:rPr lang="ru-RU" sz="2400" i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</m:e>
                              </m:func>
                              <m:r>
                                <a:rPr lang="ru-RU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ru-RU" sz="2400" i="0"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begChr m:val=""/>
                              <m:ctrlPr>
                                <a:rPr lang="ru-RU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fName>
                                <m:e>
                                  <m:r>
                                    <a:rPr lang="ru-RU" sz="2400" i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</m:e>
                              </m:func>
                              <m:r>
                                <a:rPr lang="ru-RU" sz="2400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  <m:sSup>
                            <m:sSupPr>
                              <m:ctrlPr>
                                <a:rPr lang="ru-RU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2400" i="0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e>
                            <m:sup>
                              <m:r>
                                <a:rPr lang="ru-RU" sz="2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ru-RU" sz="2400" i="0">
                              <a:latin typeface="Cambria Math" panose="02040503050406030204" pitchFamily="18" charset="0"/>
                            </a:rPr>
                            <m:t>2⁢</m:t>
                          </m:r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ru-RU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ru-RU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  <m:r>
                        <a:rPr lang="ru-RU" sz="2400" i="1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u-RU" sz="2400">
                          <a:latin typeface="Cambria Math" panose="02040503050406030204" pitchFamily="18" charset="0"/>
                        </a:rPr>
                        <m:t>⁢</m:t>
                      </m:r>
                      <m:f>
                        <m:fPr>
                          <m:ctrlPr>
                            <a:rPr lang="ru-RU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𝑀𝑆𝐷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ru-RU" sz="2400">
                              <a:latin typeface="Cambria Math" panose="02040503050406030204" pitchFamily="18" charset="0"/>
                            </a:rPr>
                            <m:t>⁢</m:t>
                          </m:r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E864AD1-4CF4-4F1F-BB8A-823F14001F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10" y="4193069"/>
                <a:ext cx="6870650" cy="83343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TextBox 34">
            <a:extLst>
              <a:ext uri="{FF2B5EF4-FFF2-40B4-BE49-F238E27FC236}">
                <a16:creationId xmlns:a16="http://schemas.microsoft.com/office/drawing/2014/main" id="{7D65B09E-3EF0-421B-B260-29C3B8F62FE3}"/>
              </a:ext>
            </a:extLst>
          </p:cNvPr>
          <p:cNvSpPr txBox="1"/>
          <p:nvPr/>
        </p:nvSpPr>
        <p:spPr>
          <a:xfrm>
            <a:off x="-1" y="2421060"/>
            <a:ext cx="45667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/>
              <a:t>Законы </a:t>
            </a:r>
            <a:r>
              <a:rPr lang="ru-RU" sz="2000" b="1" dirty="0" err="1"/>
              <a:t>Фика</a:t>
            </a:r>
            <a:endParaRPr lang="ru-RU" sz="2000" b="1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8564B1C-A8DC-4E89-8C7C-7BED0D646E80}"/>
              </a:ext>
            </a:extLst>
          </p:cNvPr>
          <p:cNvSpPr txBox="1"/>
          <p:nvPr/>
        </p:nvSpPr>
        <p:spPr>
          <a:xfrm>
            <a:off x="31152" y="3790304"/>
            <a:ext cx="47690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/>
              <a:t>Уравнение Эйнштейна-</a:t>
            </a:r>
            <a:r>
              <a:rPr lang="ru-RU" sz="2000" b="1" dirty="0" err="1"/>
              <a:t>Смолуховского</a:t>
            </a:r>
            <a:endParaRPr lang="ru-RU" sz="2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E6790954-5559-4DB0-8154-0C454513E6E8}"/>
                  </a:ext>
                </a:extLst>
              </p:cNvPr>
              <p:cNvSpPr txBox="1"/>
              <p:nvPr/>
            </p:nvSpPr>
            <p:spPr>
              <a:xfrm>
                <a:off x="31152" y="6117787"/>
                <a:ext cx="4556500" cy="4078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ru-RU" sz="20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ru-RU" sz="2000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acc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ru-RU" sz="20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acc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/>
                  <a:t>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acc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ru-RU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ru-RU" sz="2000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E6790954-5559-4DB0-8154-0C454513E6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52" y="6117787"/>
                <a:ext cx="4556500" cy="407869"/>
              </a:xfrm>
              <a:prstGeom prst="rect">
                <a:avLst/>
              </a:prstGeom>
              <a:blipFill>
                <a:blip r:embed="rId7"/>
                <a:stretch>
                  <a:fillRect t="-9091" b="-2878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TextBox 82">
            <a:extLst>
              <a:ext uri="{FF2B5EF4-FFF2-40B4-BE49-F238E27FC236}">
                <a16:creationId xmlns:a16="http://schemas.microsoft.com/office/drawing/2014/main" id="{9C59D979-7C7B-4FE6-A7F5-F42CFB9E27A5}"/>
              </a:ext>
            </a:extLst>
          </p:cNvPr>
          <p:cNvSpPr txBox="1"/>
          <p:nvPr/>
        </p:nvSpPr>
        <p:spPr>
          <a:xfrm>
            <a:off x="97603" y="5474118"/>
            <a:ext cx="44743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/>
              <a:t>Уравнение </a:t>
            </a:r>
            <a:r>
              <a:rPr lang="ru-RU" sz="2000" dirty="0" err="1"/>
              <a:t>Даркена</a:t>
            </a:r>
            <a:endParaRPr lang="ru-RU" sz="2000" dirty="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99D4A9DB-D145-4528-9086-9F8EF49AE9F4}"/>
              </a:ext>
            </a:extLst>
          </p:cNvPr>
          <p:cNvSpPr txBox="1"/>
          <p:nvPr/>
        </p:nvSpPr>
        <p:spPr>
          <a:xfrm>
            <a:off x="4572000" y="5480172"/>
            <a:ext cx="45564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/>
              <a:t>Зависимость от температуры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96770169-C219-43DE-A26A-945976542C89}"/>
                  </a:ext>
                </a:extLst>
              </p:cNvPr>
              <p:cNvSpPr txBox="1"/>
              <p:nvPr/>
            </p:nvSpPr>
            <p:spPr>
              <a:xfrm>
                <a:off x="4566710" y="5929788"/>
                <a:ext cx="4556499" cy="7838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00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ru-RU" sz="2000" b="0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0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ru-RU" sz="2000" b="0" i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ru-RU" sz="2000" b="0" i="0">
                          <a:latin typeface="Cambria Math" panose="02040503050406030204" pitchFamily="18" charset="0"/>
                        </a:rPr>
                        <m:t>⁢</m:t>
                      </m:r>
                      <m:r>
                        <m:rPr>
                          <m:sty m:val="p"/>
                        </m:rPr>
                        <a:rPr lang="ru-RU" sz="2000" b="0" i="0"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ru-RU" sz="2000" b="0" i="0">
                          <a:latin typeface="Cambria Math" panose="02040503050406030204" pitchFamily="18" charset="0"/>
                        </a:rPr>
                        <m:t>⁢</m:t>
                      </m:r>
                      <m:d>
                        <m:dPr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2000" b="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ru-RU" sz="2000" b="0" i="0">
                                  <a:latin typeface="Cambria Math" panose="02040503050406030204" pitchFamily="18" charset="0"/>
                                </a:rPr>
                                <m:t>RT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96770169-C219-43DE-A26A-945976542C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6710" y="5929788"/>
                <a:ext cx="4556499" cy="78386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Прямая со стрелкой 3">
            <a:extLst>
              <a:ext uri="{FF2B5EF4-FFF2-40B4-BE49-F238E27FC236}">
                <a16:creationId xmlns:a16="http://schemas.microsoft.com/office/drawing/2014/main" id="{2A369DB9-DB2B-47F5-AAF7-D368F547A800}"/>
              </a:ext>
            </a:extLst>
          </p:cNvPr>
          <p:cNvCxnSpPr>
            <a:stCxn id="9" idx="6"/>
            <a:endCxn id="30" idx="2"/>
          </p:cNvCxnSpPr>
          <p:nvPr/>
        </p:nvCxnSpPr>
        <p:spPr>
          <a:xfrm>
            <a:off x="2922316" y="2149694"/>
            <a:ext cx="643000" cy="3806"/>
          </a:xfrm>
          <a:prstGeom prst="straightConnector1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DD4D5C60-03B4-4E34-A784-56D23B6B6065}"/>
                  </a:ext>
                </a:extLst>
              </p:cNvPr>
              <p:cNvSpPr txBox="1"/>
              <p:nvPr/>
            </p:nvSpPr>
            <p:spPr>
              <a:xfrm>
                <a:off x="9831705" y="1008341"/>
                <a:ext cx="4728210" cy="5241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(1+</m:t>
                    </m:r>
                    <m:f>
                      <m:fPr>
                        <m:ctrlPr>
                          <a:rPr lang="ru-RU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𝑙𝑛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𝑑𝑙𝑛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800" dirty="0"/>
                  <a:t>)</a:t>
                </a:r>
                <a:endParaRPr lang="ru-RU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DD4D5C60-03B4-4E34-A784-56D23B6B60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1705" y="1008341"/>
                <a:ext cx="4728210" cy="524118"/>
              </a:xfrm>
              <a:prstGeom prst="rect">
                <a:avLst/>
              </a:prstGeom>
              <a:blipFill>
                <a:blip r:embed="rId9"/>
                <a:stretch>
                  <a:fillRect l="-387" b="-116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12A912BA-FF99-4749-A0FE-9B8AF0E5191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50441" y="1821603"/>
            <a:ext cx="6086475" cy="126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1324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1D0482-8CAD-413A-BD43-22115F352C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ТЕОРЕТИЧЕСКАЯ ЧАСТЬ . ВЯЗКОСТЬ. </a:t>
            </a:r>
          </a:p>
        </p:txBody>
      </p: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E0C5D40F-28AA-4C18-9995-14A2955FF74D}"/>
              </a:ext>
            </a:extLst>
          </p:cNvPr>
          <p:cNvGrpSpPr/>
          <p:nvPr/>
        </p:nvGrpSpPr>
        <p:grpSpPr>
          <a:xfrm>
            <a:off x="77496" y="573014"/>
            <a:ext cx="3681703" cy="2111146"/>
            <a:chOff x="15711" y="709762"/>
            <a:chExt cx="4927132" cy="2618711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6415638A-CF00-40CB-B6AA-B595D62304A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2" t="9174" r="16098" b="34980"/>
            <a:stretch/>
          </p:blipFill>
          <p:spPr bwMode="auto">
            <a:xfrm>
              <a:off x="115866" y="709762"/>
              <a:ext cx="4826977" cy="26187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2">
              <a:extLst>
                <a:ext uri="{FF2B5EF4-FFF2-40B4-BE49-F238E27FC236}">
                  <a16:creationId xmlns:a16="http://schemas.microsoft.com/office/drawing/2014/main" id="{9E38ACC6-0C4C-4402-89A7-02365B1C49D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291" t="23596" r="3077" b="61936"/>
            <a:stretch/>
          </p:blipFill>
          <p:spPr bwMode="auto">
            <a:xfrm>
              <a:off x="15711" y="2292308"/>
              <a:ext cx="750848" cy="6784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3700E28B-8256-457A-841C-B5C29664F883}"/>
              </a:ext>
            </a:extLst>
          </p:cNvPr>
          <p:cNvGrpSpPr/>
          <p:nvPr/>
        </p:nvGrpSpPr>
        <p:grpSpPr>
          <a:xfrm>
            <a:off x="152335" y="3067008"/>
            <a:ext cx="3331662" cy="3322397"/>
            <a:chOff x="2453544" y="2316415"/>
            <a:chExt cx="3716179" cy="3705845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2670E4F2-0810-4A58-BA30-A1FA5CC2A47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53544" y="2788568"/>
              <a:ext cx="3716179" cy="32336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B048852-0C02-4E96-B428-600446AAE5B9}"/>
                </a:ext>
              </a:extLst>
            </p:cNvPr>
            <p:cNvSpPr txBox="1"/>
            <p:nvPr/>
          </p:nvSpPr>
          <p:spPr>
            <a:xfrm>
              <a:off x="2667197" y="2316415"/>
              <a:ext cx="3502526" cy="7209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dirty="0"/>
                <a:t>Зависимость вязкости газов и жидкостей от температуры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5610BD9-5E24-431D-AABE-C6B2E6A1D90A}"/>
                  </a:ext>
                </a:extLst>
              </p:cNvPr>
              <p:cNvSpPr txBox="1"/>
              <p:nvPr/>
            </p:nvSpPr>
            <p:spPr>
              <a:xfrm>
                <a:off x="3759200" y="1412866"/>
                <a:ext cx="2661920" cy="6565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ru-RU" sz="2400" dirty="0"/>
                  <a:t>  </a:t>
                </a:r>
                <a14:m>
                  <m:oMath xmlns:m="http://schemas.openxmlformats.org/officeDocument/2006/math">
                    <m:r>
                      <a:rPr lang="ru-RU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ru-RU" sz="2400" b="0" i="0">
                        <a:latin typeface="Cambria Math" panose="02040503050406030204" pitchFamily="18" charset="0"/>
                      </a:rPr>
                      <m:t>=−</m:t>
                    </m:r>
                    <m:r>
                      <a:rPr lang="ru-RU" sz="2400" b="0" i="1">
                        <a:latin typeface="Cambria Math" panose="02040503050406030204" pitchFamily="18" charset="0"/>
                      </a:rPr>
                      <m:t>𝜂</m:t>
                    </m:r>
                    <m:f>
                      <m:fPr>
                        <m:ctrlPr>
                          <a:rPr lang="ru-RU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ru-RU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ru-RU" sz="2400" b="0" i="0">
                                <a:latin typeface="Cambria Math" panose="02040503050406030204" pitchFamily="18" charset="0"/>
                              </a:rPr>
                              <m:t>dv</m:t>
                            </m:r>
                          </m:e>
                          <m:sub>
                            <m:r>
                              <a:rPr lang="ru-RU" sz="2400" b="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num>
                      <m:den>
                        <m:r>
                          <m:rPr>
                            <m:sty m:val="p"/>
                          </m:rPr>
                          <a:rPr lang="ru-RU" sz="2400" b="0" i="0">
                            <a:latin typeface="Cambria Math" panose="02040503050406030204" pitchFamily="18" charset="0"/>
                          </a:rPr>
                          <m:t>dx</m:t>
                        </m:r>
                      </m:den>
                    </m:f>
                  </m:oMath>
                </a14:m>
                <a:endParaRPr lang="ru-RU" sz="24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5610BD9-5E24-431D-AABE-C6B2E6A1D9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9200" y="1412866"/>
                <a:ext cx="2661920" cy="65652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E27B8D8D-77B9-42B9-B5C6-4E691B122D20}"/>
              </a:ext>
            </a:extLst>
          </p:cNvPr>
          <p:cNvSpPr txBox="1"/>
          <p:nvPr/>
        </p:nvSpPr>
        <p:spPr>
          <a:xfrm>
            <a:off x="3759199" y="729892"/>
            <a:ext cx="266192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000" b="1" dirty="0">
                <a:solidFill>
                  <a:schemeClr val="tx1"/>
                </a:solidFill>
                <a:effectLst/>
              </a:rPr>
              <a:t>Касательное напряжение</a:t>
            </a:r>
            <a:endParaRPr lang="ru-RU" sz="2000" b="1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5A8259B-F5E3-4714-9659-D89AA333C1B9}"/>
                  </a:ext>
                </a:extLst>
              </p:cNvPr>
              <p:cNvSpPr txBox="1"/>
              <p:nvPr/>
            </p:nvSpPr>
            <p:spPr>
              <a:xfrm>
                <a:off x="6421120" y="1516382"/>
                <a:ext cx="2722879" cy="6315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ru-RU" sz="2400" dirty="0"/>
                  <a:t>  </a:t>
                </a:r>
                <a14:m>
                  <m:oMath xmlns:m="http://schemas.openxmlformats.org/officeDocument/2006/math">
                    <m:r>
                      <a:rPr lang="ru-RU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𝜈</m:t>
                    </m:r>
                    <m:r>
                      <a:rPr lang="ru-RU" sz="2400" b="0" i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ru-RU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sz="2400" i="1">
                            <a:latin typeface="Cambria Math" panose="02040503050406030204" pitchFamily="18" charset="0"/>
                          </a:rPr>
                          <m:t>𝜂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ru-RU" sz="24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ρ</m:t>
                        </m:r>
                      </m:den>
                    </m:f>
                  </m:oMath>
                </a14:m>
                <a:endParaRPr lang="ru-RU" sz="24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5A8259B-F5E3-4714-9659-D89AA333C1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1120" y="1516382"/>
                <a:ext cx="2722879" cy="63158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FF958F8C-34F0-4060-9660-112B444209BD}"/>
              </a:ext>
            </a:extLst>
          </p:cNvPr>
          <p:cNvSpPr txBox="1"/>
          <p:nvPr/>
        </p:nvSpPr>
        <p:spPr>
          <a:xfrm>
            <a:off x="6421120" y="725626"/>
            <a:ext cx="272288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000" b="1" dirty="0">
                <a:solidFill>
                  <a:schemeClr val="tx1"/>
                </a:solidFill>
                <a:effectLst/>
              </a:rPr>
              <a:t>Кинематическая вязкость</a:t>
            </a:r>
            <a:endParaRPr lang="ru-RU" sz="2000" b="1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FFBA6CA-461F-4A33-A8FF-93CE7C46E830}"/>
                  </a:ext>
                </a:extLst>
              </p:cNvPr>
              <p:cNvSpPr txBox="1"/>
              <p:nvPr/>
            </p:nvSpPr>
            <p:spPr>
              <a:xfrm>
                <a:off x="3759198" y="2980107"/>
                <a:ext cx="5384801" cy="8561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ru-RU" sz="24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ru-RU" sz="2400" i="0">
                              <a:latin typeface="Cambria Math" panose="02040503050406030204" pitchFamily="18" charset="0"/>
                            </a:rPr>
                            <m:t>⁢</m:t>
                          </m:r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lang="ru-RU" sz="2400" i="0">
                              <a:latin typeface="Cambria Math" panose="02040503050406030204" pitchFamily="18" charset="0"/>
                            </a:rPr>
                            <m:t>6⁢</m:t>
                          </m:r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ru-RU" sz="2400" i="0">
                              <a:latin typeface="Cambria Math" panose="02040503050406030204" pitchFamily="18" charset="0"/>
                            </a:rPr>
                            <m:t>⁢</m:t>
                          </m:r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𝜂</m:t>
                          </m:r>
                          <m:r>
                            <a:rPr lang="ru-RU" sz="2400" i="0">
                              <a:latin typeface="Cambria Math" panose="02040503050406030204" pitchFamily="18" charset="0"/>
                            </a:rPr>
                            <m:t>⁢</m:t>
                          </m:r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ru-RU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r>
                        <a:rPr lang="ru-RU" sz="2400" i="1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ru-RU" sz="24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2400">
                              <a:latin typeface="Cambria Math" panose="02040503050406030204" pitchFamily="18" charset="0"/>
                            </a:rPr>
                            <m:t>⁢</m:t>
                          </m:r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ru-RU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λ</m:t>
                          </m:r>
                          <m:r>
                            <a:rPr lang="ru-RU" sz="2400">
                              <a:latin typeface="Cambria Math" panose="02040503050406030204" pitchFamily="18" charset="0"/>
                            </a:rPr>
                            <m:t>⁢</m:t>
                          </m:r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𝜂</m:t>
                          </m:r>
                          <m:r>
                            <a:rPr lang="ru-RU" sz="2400">
                              <a:latin typeface="Cambria Math" panose="02040503050406030204" pitchFamily="18" charset="0"/>
                            </a:rPr>
                            <m:t>⁢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;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ru-RU" sz="2400" b="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400" b="0" i="1"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400" b="0" i="1"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FFBA6CA-461F-4A33-A8FF-93CE7C46E8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9198" y="2980107"/>
                <a:ext cx="5384801" cy="8561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68876252-0A9D-47D8-9882-A26A4DDE288C}"/>
              </a:ext>
            </a:extLst>
          </p:cNvPr>
          <p:cNvSpPr txBox="1"/>
          <p:nvPr/>
        </p:nvSpPr>
        <p:spPr>
          <a:xfrm>
            <a:off x="3675543" y="2513652"/>
            <a:ext cx="546845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000" b="1" dirty="0">
                <a:solidFill>
                  <a:schemeClr val="tx1"/>
                </a:solidFill>
                <a:effectLst/>
              </a:rPr>
              <a:t>Формула Стокса</a:t>
            </a:r>
            <a:endParaRPr lang="ru-RU" sz="20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4348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4897CD-D0C2-46E5-BCFB-738BC7EC9D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ПРАКТИЧЕСКАЯ ЧАСТЬ. НАХОЖДЕНИЕ ВЯЗКОСТЕЙ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69A3C5D-E6DB-42BF-A1B7-8FB4A037BAF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29000"/>
            <a:ext cx="4693920" cy="323977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BD14572-27D0-4017-82BE-38FBB4D9E698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0080" y="528446"/>
            <a:ext cx="4693920" cy="323977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587D0C2-F620-4753-981F-A3EB9CB8C145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0080" y="3599975"/>
            <a:ext cx="4693920" cy="323977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354721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352282F-EB0A-46F4-8743-720780C7DDF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8" t="6494" r="8363" b="2001"/>
          <a:stretch/>
        </p:blipFill>
        <p:spPr>
          <a:xfrm>
            <a:off x="0" y="593043"/>
            <a:ext cx="4132385" cy="3196219"/>
          </a:xfrm>
          <a:prstGeom prst="rect">
            <a:avLst/>
          </a:prstGeo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D941B689-D67C-4624-A570-08DDC05B6D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9144000" cy="678431"/>
          </a:xfrm>
        </p:spPr>
        <p:txBody>
          <a:bodyPr>
            <a:normAutofit/>
          </a:bodyPr>
          <a:lstStyle/>
          <a:p>
            <a:r>
              <a:rPr lang="ru-RU" dirty="0"/>
              <a:t>ПРАКТИЧЕСКАЯ ЧАСТЬ. СВОДНЫЕ ГРАФИКИ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F1B8736-3397-4985-A28A-EE62F22475C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94" r="8362"/>
          <a:stretch/>
        </p:blipFill>
        <p:spPr>
          <a:xfrm>
            <a:off x="4924430" y="610626"/>
            <a:ext cx="4219570" cy="3229185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C6A17189-B942-4034-A803-1DB941D4DEB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27" t="7332" r="8985" b="1723"/>
          <a:stretch/>
        </p:blipFill>
        <p:spPr>
          <a:xfrm>
            <a:off x="2604441" y="3644189"/>
            <a:ext cx="3919451" cy="3073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5671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9FBBD9D-26A9-4AB0-9005-C36F119BB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ПРАКТИЧЕСКАЯ ЧАСТЬ. СВОДНЫЕ ГРАФИКИ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82C2E63-1F83-4E04-BA70-604F38E134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70" t="7118" r="8077"/>
          <a:stretch/>
        </p:blipFill>
        <p:spPr>
          <a:xfrm>
            <a:off x="5090745" y="573594"/>
            <a:ext cx="4053255" cy="3184909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CB675E6-65EC-40C4-9CE4-8FAB7075831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18" r="9231"/>
          <a:stretch/>
        </p:blipFill>
        <p:spPr>
          <a:xfrm>
            <a:off x="0" y="573593"/>
            <a:ext cx="4149969" cy="3184909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0F550790-C86A-417A-B327-9081467B2F1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3" t="6694"/>
          <a:stretch/>
        </p:blipFill>
        <p:spPr>
          <a:xfrm>
            <a:off x="2453054" y="3758502"/>
            <a:ext cx="4237892" cy="3064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3115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F809DE2-0CC4-4A57-82F0-47A0F9186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ПРАКТИЧЕСКАЯ ЧАСТЬ. МОЛЕКУЛЯРНАЯ ДИНАМИКА</a:t>
            </a:r>
          </a:p>
        </p:txBody>
      </p:sp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874F5871-6F29-41B0-BFD7-A88131A4E6B5}"/>
              </a:ext>
            </a:extLst>
          </p:cNvPr>
          <p:cNvGrpSpPr/>
          <p:nvPr/>
        </p:nvGrpSpPr>
        <p:grpSpPr>
          <a:xfrm>
            <a:off x="110066" y="696686"/>
            <a:ext cx="3087203" cy="3325068"/>
            <a:chOff x="110066" y="1009162"/>
            <a:chExt cx="3087203" cy="3325068"/>
          </a:xfrm>
        </p:grpSpPr>
        <p:sp>
          <p:nvSpPr>
            <p:cNvPr id="3" name="Прямоугольник 2">
              <a:extLst>
                <a:ext uri="{FF2B5EF4-FFF2-40B4-BE49-F238E27FC236}">
                  <a16:creationId xmlns:a16="http://schemas.microsoft.com/office/drawing/2014/main" id="{080F235E-C56C-4EA0-8A41-CB571BAA64DE}"/>
                </a:ext>
              </a:extLst>
            </p:cNvPr>
            <p:cNvSpPr/>
            <p:nvPr/>
          </p:nvSpPr>
          <p:spPr>
            <a:xfrm>
              <a:off x="110066" y="1009162"/>
              <a:ext cx="3087203" cy="3325068"/>
            </a:xfrm>
            <a:prstGeom prst="rect">
              <a:avLst/>
            </a:prstGeom>
            <a:solidFill>
              <a:srgbClr val="000000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5" name="Рисунок 4">
              <a:extLst>
                <a:ext uri="{FF2B5EF4-FFF2-40B4-BE49-F238E27FC236}">
                  <a16:creationId xmlns:a16="http://schemas.microsoft.com/office/drawing/2014/main" id="{14CA8150-0AE2-45D5-8B10-B77FFF6271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0067" y="1063508"/>
              <a:ext cx="3087202" cy="327072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758F73C-9E8C-4A1F-87F9-768404FC5D46}"/>
                </a:ext>
              </a:extLst>
            </p:cNvPr>
            <p:cNvSpPr txBox="1"/>
            <p:nvPr/>
          </p:nvSpPr>
          <p:spPr>
            <a:xfrm>
              <a:off x="110066" y="1009162"/>
              <a:ext cx="308720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400" dirty="0">
                  <a:solidFill>
                    <a:schemeClr val="bg1"/>
                  </a:solidFill>
                </a:rPr>
                <a:t>Пример расчётного куба бутанола-1: </a:t>
              </a:r>
              <a:br>
                <a:rPr lang="ru-RU" sz="1400" dirty="0">
                  <a:solidFill>
                    <a:schemeClr val="bg1"/>
                  </a:solidFill>
                </a:rPr>
              </a:br>
              <a:endParaRPr lang="ru-RU" sz="14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07727363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1257</TotalTime>
  <Words>260</Words>
  <Application>Microsoft Office PowerPoint</Application>
  <PresentationFormat>Экран (4:3)</PresentationFormat>
  <Paragraphs>37</Paragraphs>
  <Slides>11</Slides>
  <Notes>0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8" baseType="lpstr">
      <vt:lpstr>Arial</vt:lpstr>
      <vt:lpstr>Calibri</vt:lpstr>
      <vt:lpstr>Calibri Light</vt:lpstr>
      <vt:lpstr>Cambria Math</vt:lpstr>
      <vt:lpstr>Wingdings</vt:lpstr>
      <vt:lpstr>Тема Office</vt:lpstr>
      <vt:lpstr>CS ChemDraw Drawing</vt:lpstr>
      <vt:lpstr>Презентация PowerPoint</vt:lpstr>
      <vt:lpstr>ЦЕЛЬ РАБОТЫ </vt:lpstr>
      <vt:lpstr>ВСТУПЛЕНИЕ</vt:lpstr>
      <vt:lpstr>ТЕОРЕТИЧЕСКАЯ ЧАСТЬ. ДИФФУЗИЯ</vt:lpstr>
      <vt:lpstr>ТЕОРЕТИЧЕСКАЯ ЧАСТЬ . ВЯЗКОСТЬ. </vt:lpstr>
      <vt:lpstr>ПРАКТИЧЕСКАЯ ЧАСТЬ. НАХОЖДЕНИЕ ВЯЗКОСТЕЙ</vt:lpstr>
      <vt:lpstr>ПРАКТИЧЕСКАЯ ЧАСТЬ. СВОДНЫЕ ГРАФИКИ</vt:lpstr>
      <vt:lpstr>ПРАКТИЧЕСКАЯ ЧАСТЬ. СВОДНЫЕ ГРАФИКИ</vt:lpstr>
      <vt:lpstr>ПРАКТИЧЕСКАЯ ЧАСТЬ. МОЛЕКУЛЯРНАЯ ДИНАМИКА</vt:lpstr>
      <vt:lpstr>ПРАКТИЧЕСКАЯ ЧАСТЬ. СВОДНАЯ ТАБЛИЦА</vt:lpstr>
      <vt:lpstr>ВЫВОДЫ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HOME</dc:creator>
  <cp:lastModifiedBy>HOME</cp:lastModifiedBy>
  <cp:revision>51</cp:revision>
  <dcterms:created xsi:type="dcterms:W3CDTF">2024-04-02T18:34:12Z</dcterms:created>
  <dcterms:modified xsi:type="dcterms:W3CDTF">2024-04-10T06:39:49Z</dcterms:modified>
</cp:coreProperties>
</file>